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3" autoAdjust="0"/>
    <p:restoredTop sz="97161" autoAdjust="0"/>
  </p:normalViewPr>
  <p:slideViewPr>
    <p:cSldViewPr>
      <p:cViewPr varScale="1">
        <p:scale>
          <a:sx n="77" d="100"/>
          <a:sy n="77" d="100"/>
        </p:scale>
        <p:origin x="-108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FA4C6A-E049-4FCB-951F-CC4EF04D6182}" type="datetimeFigureOut">
              <a:rPr lang="ru-RU" smtClean="0"/>
              <a:pPr/>
              <a:t>19.01.2011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A752F6-FA4A-4613-9B92-4B98F2A4C93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r>
              <a:rPr lang="ru-RU" sz="1200" kern="1200" dirty="0" smtClean="0">
                <a:solidFill>
                  <a:schemeClr val="tx1"/>
                </a:solidFill>
                <a:latin typeface="+mn-lt"/>
                <a:ea typeface="+mn-ea"/>
                <a:cs typeface="+mn-cs"/>
              </a:rPr>
              <a:t>ПОДОТРЯД ЯЩЕРИЦЫ (SAURIA)</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Ящерицы — наиболее многочисленная и широко распространенная группа современных пресмыкающихся. Внешний вид ящериц чрезвычайно разнообразен. Их голова, туловище, ноги и хвост могут быть в той или иной мере видоизменены и значительно отклоняются от обычного типа, хорошо знакомого каждому. У одних видов тело заметно сжато с боков, у других — </a:t>
            </a:r>
            <a:r>
              <a:rPr lang="ru-RU" sz="1200" kern="1200" dirty="0" err="1" smtClean="0">
                <a:solidFill>
                  <a:schemeClr val="tx1"/>
                </a:solidFill>
                <a:latin typeface="+mn-lt"/>
                <a:ea typeface="+mn-ea"/>
                <a:cs typeface="+mn-cs"/>
              </a:rPr>
              <a:t>вальковатое</a:t>
            </a:r>
            <a:r>
              <a:rPr lang="ru-RU" sz="1200" kern="1200" dirty="0" smtClean="0">
                <a:solidFill>
                  <a:schemeClr val="tx1"/>
                </a:solidFill>
                <a:latin typeface="+mn-lt"/>
                <a:ea typeface="+mn-ea"/>
                <a:cs typeface="+mn-cs"/>
              </a:rPr>
              <a:t> или уплощенное сверху вниз, у третьих — цилиндрически укороченное или же вытянутое в длину, как у змей, от которых некоторые ящерицы внешне почти неотличимы. Большинство видов имеет две пары развитых пятипалых конечностей, однако в ряде случаев сохраняется только передняя или задняя пара ног, причем число пальцев может сокращаться до четырех, трех, двух и одного, или же они отсутствуют вовсе. Для большинства ящериц характерно неполное окостенение передней части черепной коробки, присутствие иногда не полностью замкнутой верхней височной дуги, прочное срастание верхних челюстей с остальными черепными костями и наличие особых столбчатых костей, соединяющих крышу черепа с его основанием. Челюсти ящериц снабжены, как правило, хорошо развитыми одновершинными или многовершинными зубами, которые прикрепляются с внутренней стороны (</a:t>
            </a:r>
            <a:r>
              <a:rPr lang="ru-RU" sz="1200" kern="1200" dirty="0" err="1" smtClean="0">
                <a:solidFill>
                  <a:schemeClr val="tx1"/>
                </a:solidFill>
                <a:latin typeface="+mn-lt"/>
                <a:ea typeface="+mn-ea"/>
                <a:cs typeface="+mn-cs"/>
              </a:rPr>
              <a:t>плевродонтные</a:t>
            </a:r>
            <a:r>
              <a:rPr lang="ru-RU" sz="1200" kern="1200" dirty="0" smtClean="0">
                <a:solidFill>
                  <a:schemeClr val="tx1"/>
                </a:solidFill>
                <a:latin typeface="+mn-lt"/>
                <a:ea typeface="+mn-ea"/>
                <a:cs typeface="+mn-cs"/>
              </a:rPr>
              <a:t>) или к наружному краю (</a:t>
            </a:r>
            <a:r>
              <a:rPr lang="ru-RU" sz="1200" kern="1200" dirty="0" err="1" smtClean="0">
                <a:solidFill>
                  <a:schemeClr val="tx1"/>
                </a:solidFill>
                <a:latin typeface="+mn-lt"/>
                <a:ea typeface="+mn-ea"/>
                <a:cs typeface="+mn-cs"/>
              </a:rPr>
              <a:t>акродонтные</a:t>
            </a:r>
            <a:r>
              <a:rPr lang="ru-RU" sz="1200" kern="1200" dirty="0" smtClean="0">
                <a:solidFill>
                  <a:schemeClr val="tx1"/>
                </a:solidFill>
                <a:latin typeface="+mn-lt"/>
                <a:ea typeface="+mn-ea"/>
                <a:cs typeface="+mn-cs"/>
              </a:rPr>
              <a:t> зубы). Часто зубы имеются также на нёбных, крыловидных и некоторых других костях. Нередко они дифференцированы на ложные клыки, резцы и коренные. </a:t>
            </a:r>
            <a:r>
              <a:rPr lang="ru-RU" sz="1200" kern="1200" dirty="0" err="1" smtClean="0">
                <a:solidFill>
                  <a:schemeClr val="tx1"/>
                </a:solidFill>
                <a:latin typeface="+mn-lt"/>
                <a:ea typeface="+mn-ea"/>
                <a:cs typeface="+mn-cs"/>
              </a:rPr>
              <a:t>Акродонтные</a:t>
            </a:r>
            <a:r>
              <a:rPr lang="ru-RU" sz="1200" kern="1200" dirty="0" smtClean="0">
                <a:solidFill>
                  <a:schemeClr val="tx1"/>
                </a:solidFill>
                <a:latin typeface="+mn-lt"/>
                <a:ea typeface="+mn-ea"/>
                <a:cs typeface="+mn-cs"/>
              </a:rPr>
              <a:t> зубы стираются по мере старения животного и больше не заменяются. У видов, обладающих </a:t>
            </a:r>
            <a:r>
              <a:rPr lang="ru-RU" sz="1200" kern="1200" dirty="0" err="1" smtClean="0">
                <a:solidFill>
                  <a:schemeClr val="tx1"/>
                </a:solidFill>
                <a:latin typeface="+mn-lt"/>
                <a:ea typeface="+mn-ea"/>
                <a:cs typeface="+mn-cs"/>
              </a:rPr>
              <a:t>плевродонтными</a:t>
            </a:r>
            <a:r>
              <a:rPr lang="ru-RU" sz="1200" kern="1200" dirty="0" smtClean="0">
                <a:solidFill>
                  <a:schemeClr val="tx1"/>
                </a:solidFill>
                <a:latin typeface="+mn-lt"/>
                <a:ea typeface="+mn-ea"/>
                <a:cs typeface="+mn-cs"/>
              </a:rPr>
              <a:t> зубами, сломанный или выпавший зуб заменяется новым, вырастающим под старым или рядом с ним.</a:t>
            </a:r>
          </a:p>
          <a:p>
            <a:endParaRPr lang="ru-RU" dirty="0"/>
          </a:p>
        </p:txBody>
      </p:sp>
      <p:sp>
        <p:nvSpPr>
          <p:cNvPr id="4" name="Номер слайда 3"/>
          <p:cNvSpPr>
            <a:spLocks noGrp="1"/>
          </p:cNvSpPr>
          <p:nvPr>
            <p:ph type="sldNum" sz="quarter" idx="10"/>
          </p:nvPr>
        </p:nvSpPr>
        <p:spPr/>
        <p:txBody>
          <a:bodyPr/>
          <a:lstStyle/>
          <a:p>
            <a:fld id="{8BA752F6-FA4A-4613-9B92-4B98F2A4C93F}"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Ящерицы — наиболее многочисленная и широко распространенная группа современных пресмыкающихся. Внешний вид ящериц чрезвычайно разнообразен. Их голова, туловище, ноги и хвост могут быть в той или иной мере видоизменены и значительно отклоняются от обычного типа, хорошо знакомого каждому. У одних видов тело заметно сжато с боков, у других — </a:t>
            </a:r>
            <a:r>
              <a:rPr lang="ru-RU" sz="1200" kern="1200" dirty="0" err="1" smtClean="0">
                <a:solidFill>
                  <a:schemeClr val="tx1"/>
                </a:solidFill>
                <a:latin typeface="+mn-lt"/>
                <a:ea typeface="+mn-ea"/>
                <a:cs typeface="+mn-cs"/>
              </a:rPr>
              <a:t>вальковатое</a:t>
            </a:r>
            <a:r>
              <a:rPr lang="ru-RU" sz="1200" kern="1200" dirty="0" smtClean="0">
                <a:solidFill>
                  <a:schemeClr val="tx1"/>
                </a:solidFill>
                <a:latin typeface="+mn-lt"/>
                <a:ea typeface="+mn-ea"/>
                <a:cs typeface="+mn-cs"/>
              </a:rPr>
              <a:t> или уплощенное сверху вниз, у третьих — цилиндрически укороченное или же вытянутое в длину, как у змей, от которых некоторые ящерицы внешне почти неотличимы. Большинство видов имеет две пары развитых пятипалых конечностей, однако в ряде случаев сохраняется только передняя или задняя пара ног, причем число пальцев может сокращаться до четырех, трех, двух и одного, или же они отсутствуют вовсе. Для большинства ящериц характерно неполное окостенение передней части черепной коробки, присутствие иногда не полностью замкнутой верхней височной дуги, прочное срастание верхних челюстей с остальными черепными костями и наличие особых столбчатых костей, соединяющих крышу черепа с его основанием. Челюсти ящериц снабжены, как правило, хорошо развитыми одновершинными или многовершинными зубами, которые прикрепляются с внутренней стороны (</a:t>
            </a:r>
            <a:r>
              <a:rPr lang="ru-RU" sz="1200" kern="1200" dirty="0" err="1" smtClean="0">
                <a:solidFill>
                  <a:schemeClr val="tx1"/>
                </a:solidFill>
                <a:latin typeface="+mn-lt"/>
                <a:ea typeface="+mn-ea"/>
                <a:cs typeface="+mn-cs"/>
              </a:rPr>
              <a:t>плевродонтные</a:t>
            </a:r>
            <a:r>
              <a:rPr lang="ru-RU" sz="1200" kern="1200" dirty="0" smtClean="0">
                <a:solidFill>
                  <a:schemeClr val="tx1"/>
                </a:solidFill>
                <a:latin typeface="+mn-lt"/>
                <a:ea typeface="+mn-ea"/>
                <a:cs typeface="+mn-cs"/>
              </a:rPr>
              <a:t>) или к наружному краю (</a:t>
            </a:r>
            <a:r>
              <a:rPr lang="ru-RU" sz="1200" kern="1200" dirty="0" err="1" smtClean="0">
                <a:solidFill>
                  <a:schemeClr val="tx1"/>
                </a:solidFill>
                <a:latin typeface="+mn-lt"/>
                <a:ea typeface="+mn-ea"/>
                <a:cs typeface="+mn-cs"/>
              </a:rPr>
              <a:t>акродонтные</a:t>
            </a:r>
            <a:r>
              <a:rPr lang="ru-RU" sz="1200" kern="1200" dirty="0" smtClean="0">
                <a:solidFill>
                  <a:schemeClr val="tx1"/>
                </a:solidFill>
                <a:latin typeface="+mn-lt"/>
                <a:ea typeface="+mn-ea"/>
                <a:cs typeface="+mn-cs"/>
              </a:rPr>
              <a:t> зубы). Часто зубы имеются также на нёбных, крыловидных и некоторых других костях. Нередко они дифференцированы на ложные клыки, резцы и коренные. </a:t>
            </a:r>
            <a:r>
              <a:rPr lang="ru-RU" sz="1200" kern="1200" dirty="0" err="1" smtClean="0">
                <a:solidFill>
                  <a:schemeClr val="tx1"/>
                </a:solidFill>
                <a:latin typeface="+mn-lt"/>
                <a:ea typeface="+mn-ea"/>
                <a:cs typeface="+mn-cs"/>
              </a:rPr>
              <a:t>Акродонтные</a:t>
            </a:r>
            <a:r>
              <a:rPr lang="ru-RU" sz="1200" kern="1200" dirty="0" smtClean="0">
                <a:solidFill>
                  <a:schemeClr val="tx1"/>
                </a:solidFill>
                <a:latin typeface="+mn-lt"/>
                <a:ea typeface="+mn-ea"/>
                <a:cs typeface="+mn-cs"/>
              </a:rPr>
              <a:t> зубы стираются по мере старения животного и больше не заменяются. У видов, обладающих </a:t>
            </a:r>
            <a:r>
              <a:rPr lang="ru-RU" sz="1200" kern="1200" dirty="0" err="1" smtClean="0">
                <a:solidFill>
                  <a:schemeClr val="tx1"/>
                </a:solidFill>
                <a:latin typeface="+mn-lt"/>
                <a:ea typeface="+mn-ea"/>
                <a:cs typeface="+mn-cs"/>
              </a:rPr>
              <a:t>плевродонтными</a:t>
            </a:r>
            <a:r>
              <a:rPr lang="ru-RU" sz="1200" kern="1200" dirty="0" smtClean="0">
                <a:solidFill>
                  <a:schemeClr val="tx1"/>
                </a:solidFill>
                <a:latin typeface="+mn-lt"/>
                <a:ea typeface="+mn-ea"/>
                <a:cs typeface="+mn-cs"/>
              </a:rPr>
              <a:t> зубами, сломанный или выпавший зуб заменяется новым, вырастающим под старым или рядом с ним.</a:t>
            </a:r>
          </a:p>
          <a:p>
            <a:endParaRPr lang="ru-RU" dirty="0"/>
          </a:p>
        </p:txBody>
      </p:sp>
      <p:sp>
        <p:nvSpPr>
          <p:cNvPr id="4" name="Номер слайда 3"/>
          <p:cNvSpPr>
            <a:spLocks noGrp="1"/>
          </p:cNvSpPr>
          <p:nvPr>
            <p:ph type="sldNum" sz="quarter" idx="10"/>
          </p:nvPr>
        </p:nvSpPr>
        <p:spPr/>
        <p:txBody>
          <a:bodyPr/>
          <a:lstStyle/>
          <a:p>
            <a:fld id="{8BA752F6-FA4A-4613-9B92-4B98F2A4C93F}"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BA752F6-FA4A-4613-9B92-4B98F2A4C93F}"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AD81C235-7978-4D5D-B5BB-7E2D075F48A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81C235-7978-4D5D-B5BB-7E2D075F48A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81C235-7978-4D5D-B5BB-7E2D075F48A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27E87D1-78D3-4667-95EE-A47A7B9DFD80}" type="datetimeFigureOut">
              <a:rPr lang="ru-RU" smtClean="0"/>
              <a:pPr/>
              <a:t>19.01.2011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AD81C235-7978-4D5D-B5BB-7E2D075F48A4}"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27E87D1-78D3-4667-95EE-A47A7B9DFD80}" type="datetimeFigureOut">
              <a:rPr lang="ru-RU" smtClean="0"/>
              <a:pPr/>
              <a:t>19.01.2011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D81C235-7978-4D5D-B5BB-7E2D075F48A4}"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000108"/>
            <a:ext cx="7851648" cy="2200292"/>
          </a:xfrm>
        </p:spPr>
        <p:txBody>
          <a:bodyPr>
            <a:normAutofit/>
          </a:bodyPr>
          <a:lstStyle/>
          <a:p>
            <a:r>
              <a:rPr lang="ru-RU" dirty="0" smtClean="0"/>
              <a:t>Класс пресмыкающиеся.</a:t>
            </a:r>
            <a:endParaRPr lang="ru-RU" dirty="0"/>
          </a:p>
        </p:txBody>
      </p:sp>
      <p:sp>
        <p:nvSpPr>
          <p:cNvPr id="3" name="Подзаголовок 2"/>
          <p:cNvSpPr>
            <a:spLocks noGrp="1"/>
          </p:cNvSpPr>
          <p:nvPr>
            <p:ph type="subTitle" idx="1"/>
          </p:nvPr>
        </p:nvSpPr>
        <p:spPr/>
        <p:txBody>
          <a:bodyPr>
            <a:normAutofit/>
          </a:bodyPr>
          <a:lstStyle/>
          <a:p>
            <a:r>
              <a:rPr lang="ru-RU" sz="4000" dirty="0" smtClean="0"/>
              <a:t>Отряд Чешуйчатые</a:t>
            </a:r>
            <a:endParaRPr lang="ru-RU" sz="4000"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r>
              <a:rPr lang="ru-RU" dirty="0" smtClean="0"/>
              <a:t>Ящерицы медленно подкрадываются к добыче, а затем схватывают ее в заключительном броске. Как правило, добыча поедается целиком, но может предварительно разрываться челюстями на части. Подобно другим пресмыкающимся, ящерицы способны длительное время оставаться без пищи, расходуя запасы питательных веществ, отлагающиеся в жировых телах, находящихся в полости тела. У многих видов, в частности у </a:t>
            </a:r>
            <a:r>
              <a:rPr lang="ru-RU" dirty="0" err="1" smtClean="0"/>
              <a:t>гекконов</a:t>
            </a:r>
            <a:r>
              <a:rPr lang="ru-RU" dirty="0" smtClean="0"/>
              <a:t>, жир откладывается также в хвосте, размеры которого при этом сильно увеличиваются. Ящерицы пьют воду, слизывая ее языком или черпая нижней челюстью. Пустынные виды довольствуются водой, находящейся в теле поедаемой добычи, а у некоторых из них она может накапливаться в особых </a:t>
            </a:r>
            <a:r>
              <a:rPr lang="ru-RU" dirty="0" err="1" smtClean="0"/>
              <a:t>мешковидных</a:t>
            </a:r>
            <a:r>
              <a:rPr lang="ru-RU" dirty="0" smtClean="0"/>
              <a:t> образованиях, расположенных в брюшной полости. У пустынных игуан рода </a:t>
            </a:r>
            <a:r>
              <a:rPr lang="ru-RU" dirty="0" err="1" smtClean="0"/>
              <a:t>Sauromalus</a:t>
            </a:r>
            <a:r>
              <a:rPr lang="ru-RU" dirty="0" smtClean="0"/>
              <a:t> по бокам тела под кожей имеются особые лимфатические мешки, заполненные студенистой жидкостью, которая в значительной мере состоит из воды, накопленной во время дождей и медленно расходующейся затем в период длительной засухи.</a:t>
            </a:r>
          </a:p>
          <a:p>
            <a:r>
              <a:rPr lang="ru-RU" dirty="0" smtClean="0"/>
              <a:t> </a:t>
            </a:r>
          </a:p>
          <a:p>
            <a:endParaRPr lang="ru-RU" dirty="0"/>
          </a:p>
        </p:txBody>
      </p:sp>
    </p:spTree>
  </p:cSld>
  <p:clrMapOvr>
    <a:masterClrMapping/>
  </p:clrMapOvr>
  <p:transition>
    <p:strip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ru-RU" dirty="0" smtClean="0"/>
              <a:t>В странах с четко выраженной сменой времен года ящерицы приступают к размножению весной вскоре после пробуждения от зимовки. Самцы многих видов приобретают к этому времени яркую брачную окраску. В тропиках при круглогодично ровном и теплом климате многие ящерицы размножаются на протяжении всего года или же с коротким перерывом в период сильной засухи или во время дождливого сезона. В период размножения половозрелые самцы бывают сильно возбуждены, принимают специфические демонстративные позы, сочетая их с определенными, характерными для данного вида сигнальными телодвижениями, позволяющими соперникам еще издали узнавать друг друга. </a:t>
            </a:r>
            <a:endParaRPr lang="ru-RU" dirty="0"/>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Содержимое 4"/>
          <p:cNvSpPr>
            <a:spLocks noGrp="1"/>
          </p:cNvSpPr>
          <p:nvPr>
            <p:ph idx="1"/>
          </p:nvPr>
        </p:nvSpPr>
        <p:spPr/>
        <p:txBody>
          <a:bodyPr>
            <a:normAutofit fontScale="92500" lnSpcReduction="20000"/>
          </a:bodyPr>
          <a:lstStyle/>
          <a:p>
            <a:r>
              <a:rPr lang="ru-RU" dirty="0" smtClean="0"/>
              <a:t>Круглые, покрытые тонкой, иногда полупрозрачной оболочкой яйца, обычно в количестве 2—6, откладываются в муравейниках или в норах, причем известны случаи нахождения в одной норе яиц вместе с отложившей их самкой. Это позволяет предполагать наличие известной заботы о потомстве. У нескольких видов установлено и яйцеживорождение. У наиболее крупных амфисбен тело длиной до 70 см, у большинства — до 35 см. В настоящее время науке известно около 140 видов различных двуходок, объединяемых в 3 семейства (23 рода). Большинство из них встречается в Южной Америке, Мексике, Африке и Западной Азии. По одному виду проникает также в Южную Европу и на юго-восток США</a:t>
            </a:r>
            <a:endParaRPr lang="ru-RU" dirty="0"/>
          </a:p>
        </p:txBody>
      </p:sp>
    </p:spTree>
  </p:cSld>
  <p:clrMapOvr>
    <a:masterClrMapping/>
  </p:clrMapOvr>
  <p:transition>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ч2.jpg"/>
          <p:cNvPicPr>
            <a:picLocks noGrp="1" noChangeAspect="1"/>
          </p:cNvPicPr>
          <p:nvPr>
            <p:ph idx="1"/>
          </p:nvPr>
        </p:nvPicPr>
        <p:blipFill>
          <a:blip r:embed="rId2"/>
          <a:stretch>
            <a:fillRect/>
          </a:stretch>
        </p:blipFill>
        <p:spPr>
          <a:xfrm>
            <a:off x="1714500" y="2224881"/>
            <a:ext cx="5715000" cy="3810000"/>
          </a:xfrm>
        </p:spPr>
      </p:pic>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
            </a:r>
            <a:br>
              <a:rPr lang="ru-RU" dirty="0" smtClean="0"/>
            </a:br>
            <a:endParaRPr lang="ru-RU" dirty="0"/>
          </a:p>
        </p:txBody>
      </p:sp>
      <p:sp>
        <p:nvSpPr>
          <p:cNvPr id="4" name="Текст 3"/>
          <p:cNvSpPr>
            <a:spLocks noGrp="1"/>
          </p:cNvSpPr>
          <p:nvPr>
            <p:ph type="body" idx="2"/>
          </p:nvPr>
        </p:nvSpPr>
        <p:spPr/>
        <p:txBody>
          <a:bodyPr>
            <a:normAutofit fontScale="62500" lnSpcReduction="20000"/>
          </a:bodyPr>
          <a:lstStyle/>
          <a:p>
            <a:r>
              <a:rPr lang="ru-RU" sz="2000" dirty="0" smtClean="0"/>
              <a:t>Змеи — одни из самых своеобразных существ на земле. Необычный внешний вид змей, оригинальный способ движения, многие замечательные особенности поведения, наконец, ядовитость многих видов — все это издавна привлекает внимание и вызывает живой интерес у людей. У самых различных народов земного шара сложено множество легенд, сказок и мифов о змеях. Все эти фантазии, подкрепленные подчас безотчетным суеверным страхом перед змеями, так тесно переплелись с действительными фактами, что многие «правдивые» рассказы о змеях бывают гораздо фантастичнее любых мифов. Изучение змей постепенно разоблачает легенды и в то же время открывает новые замечательные черты в строении и образе жизни этих животных.</a:t>
            </a:r>
          </a:p>
          <a:p>
            <a:r>
              <a:rPr lang="ru-RU" dirty="0" smtClean="0"/>
              <a:t> </a:t>
            </a:r>
            <a:endParaRPr lang="ru-RU" dirty="0"/>
          </a:p>
        </p:txBody>
      </p:sp>
      <p:sp>
        <p:nvSpPr>
          <p:cNvPr id="3" name="Содержимое 2"/>
          <p:cNvSpPr>
            <a:spLocks noGrp="1"/>
          </p:cNvSpPr>
          <p:nvPr>
            <p:ph sz="half" idx="1"/>
          </p:nvPr>
        </p:nvSpPr>
        <p:spPr/>
        <p:txBody>
          <a:bodyPr>
            <a:normAutofit/>
          </a:bodyPr>
          <a:lstStyle/>
          <a:p>
            <a:pPr>
              <a:buNone/>
            </a:pPr>
            <a:r>
              <a:rPr lang="ru-RU" dirty="0" smtClean="0"/>
              <a:t> </a:t>
            </a:r>
          </a:p>
          <a:p>
            <a:pPr>
              <a:buNone/>
            </a:pPr>
            <a:endParaRPr lang="ru-RU" sz="5600" dirty="0" smtClean="0"/>
          </a:p>
        </p:txBody>
      </p:sp>
      <p:pic>
        <p:nvPicPr>
          <p:cNvPr id="11" name="Рисунок 10" descr="ч3.jpg"/>
          <p:cNvPicPr>
            <a:picLocks noGrp="1" noChangeAspect="1"/>
          </p:cNvPicPr>
          <p:nvPr>
            <p:ph type="pic" idx="4294967295"/>
          </p:nvPr>
        </p:nvPicPr>
        <p:blipFill>
          <a:blip r:embed="rId2"/>
          <a:srcRect t="18507" b="18507"/>
          <a:stretch>
            <a:fillRect/>
          </a:stretch>
        </p:blipFill>
        <p:spPr>
          <a:xfrm>
            <a:off x="4754569" y="1556720"/>
            <a:ext cx="3810228" cy="485514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62500" lnSpcReduction="20000"/>
          </a:bodyPr>
          <a:lstStyle/>
          <a:p>
            <a:r>
              <a:rPr lang="ru-RU" sz="2800" dirty="0" smtClean="0"/>
              <a:t>На первый взгляд кажется, что змей легко отличить по внешнему облику от всех других пресмыкающихся. Действительно, они имеют длинное, лишенное ног туловище, одетое чешуей, глаза их всегда покрыты прозрачной кожистой оболочкой, у них отсутствует наружное ухо. Однако все эти черты строения могут встречаться также у различных ящериц (см. предыдущую главу). Ящерицы и змеи — близкородственные животные, поэтому их относят лишь к разным подотрядам внутри общего отряда чешуйчатых (</a:t>
            </a:r>
            <a:r>
              <a:rPr lang="ru-RU" sz="2800" dirty="0" err="1" smtClean="0"/>
              <a:t>Squamata</a:t>
            </a:r>
            <a:r>
              <a:rPr lang="ru-RU" sz="2800" dirty="0" smtClean="0"/>
              <a:t>). Есть такие «промежуточные» семейства, по поводу которых ученые до сих пор сомневаются, куда относить их — к змеям или к ящерицам. Около тридцати признаков внешнего и внутреннего строения отличает змей от </a:t>
            </a:r>
            <a:r>
              <a:rPr lang="ru-RU" sz="2800" dirty="0" err="1" smtClean="0"/>
              <a:t>яшериц</a:t>
            </a:r>
            <a:r>
              <a:rPr lang="ru-RU" sz="2800" dirty="0" smtClean="0"/>
              <a:t>, но почти все они «как исключение» встречаются и у последних. Таким образом, только по комплексу всех этих отличий можно достоверно разделить два подотряда чешуйчатых пресмыкающихся. В строении черепа змей мы находим наиболее характерные и устойчивые признаки этих животных, отличающие их от ящериц. Они обеспечивают исключительную растяжимость рта змей, что позволяет им заглатывать целиком добычу, которая значительно толще их тела</a:t>
            </a:r>
          </a:p>
          <a:p>
            <a:endParaRPr lang="ru-RU" dirty="0"/>
          </a:p>
        </p:txBody>
      </p:sp>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62500" lnSpcReduction="20000"/>
          </a:bodyPr>
          <a:lstStyle/>
          <a:p>
            <a:r>
              <a:rPr lang="ru-RU" dirty="0" smtClean="0"/>
              <a:t>Кости лицевой части черепа змей подвижно соединены между собой, а нижняя челюсть подвешена к черепу на сильно растяжимых связках. Эластичная связка соединяет также правую и левую половины нижней челюсти. Кроме того, мозг змей целиком заключен в костную капсулу, и </a:t>
            </a:r>
            <a:r>
              <a:rPr lang="ru-RU" dirty="0" err="1" smtClean="0"/>
              <a:t>межглазничная</a:t>
            </a:r>
            <a:r>
              <a:rPr lang="ru-RU" dirty="0" smtClean="0"/>
              <a:t> перегородка не развита. Зубы у змей развиты хорошо и служат для укуса, захватывания добычи и проталкивания ее в пищевод, но отнюдь не для жевания или разрывания добычи, поскольку жертва заглатывается целиком. Поэтому все зубы сравнительно тонкие, острые и загнуты назад. Они расположены на верхней и нижней челюстях, а у многих змей также на нёбных, крыловидных и межчелюстных костях. Помимо обычных сплошных зубов, у змей некоторых семейств имеются бороздчатые или трубчатые зубы, служащие для введения яда в тело жертвы. Бороздчатые зубы, расположенные в задней части верхней челюсти, характерны для ядовитых </a:t>
            </a:r>
            <a:r>
              <a:rPr lang="ru-RU" dirty="0" err="1" smtClean="0"/>
              <a:t>ужеобразных</a:t>
            </a:r>
            <a:r>
              <a:rPr lang="ru-RU" dirty="0" smtClean="0"/>
              <a:t> змей. У </a:t>
            </a:r>
            <a:r>
              <a:rPr lang="ru-RU" dirty="0" err="1" smtClean="0"/>
              <a:t>аспидовых</a:t>
            </a:r>
            <a:r>
              <a:rPr lang="ru-RU" dirty="0" smtClean="0"/>
              <a:t> и морских змей имеются короткие неподвижные трубчатые зубы в передней части рта, а у гадюк и </a:t>
            </a:r>
            <a:r>
              <a:rPr lang="ru-RU" dirty="0" err="1" smtClean="0"/>
              <a:t>ямкоголовых</a:t>
            </a:r>
            <a:r>
              <a:rPr lang="ru-RU" dirty="0" smtClean="0"/>
              <a:t> — длинные и подвижные трубчатые зубы, укрепленные на очень короткой верхнечелюстной кости, которая способна вращаться. При этом ядопроводящие клыки при закрытом рте ложатся вдоль челюсти, острием назад, когда же рот открывается, они становятся перпендикулярно, принимая «боевое» положение. Пояс передних конечностей у змей полностью отсутствует, а от пояса задних конечностей у некоторых змей сохраняются небольшие костные рудименты таза (удавы, </a:t>
            </a:r>
            <a:r>
              <a:rPr lang="ru-RU" dirty="0" err="1" smtClean="0"/>
              <a:t>вальковатые</a:t>
            </a:r>
            <a:r>
              <a:rPr lang="ru-RU" dirty="0" smtClean="0"/>
              <a:t> змеи, </a:t>
            </a:r>
            <a:r>
              <a:rPr lang="ru-RU" dirty="0" err="1" smtClean="0"/>
              <a:t>слепозмейки</a:t>
            </a:r>
            <a:r>
              <a:rPr lang="ru-RU" dirty="0" smtClean="0"/>
              <a:t>, узкоротые змеи). </a:t>
            </a:r>
            <a:endParaRPr lang="ru-RU" dirty="0"/>
          </a:p>
        </p:txBody>
      </p:sp>
    </p:spTree>
  </p:cSld>
  <p:clrMapOvr>
    <a:masterClrMapping/>
  </p:clrMapOvr>
  <p:transition>
    <p:spli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55000" lnSpcReduction="20000"/>
          </a:bodyPr>
          <a:lstStyle/>
          <a:p>
            <a:r>
              <a:rPr lang="ru-RU" dirty="0" smtClean="0"/>
              <a:t>У удавов и </a:t>
            </a:r>
            <a:r>
              <a:rPr lang="ru-RU" dirty="0" err="1" smtClean="0"/>
              <a:t>вальковатых</a:t>
            </a:r>
            <a:r>
              <a:rPr lang="ru-RU" dirty="0" smtClean="0"/>
              <a:t> змей сохранились также, и рудименты самих задних конечностей в виде парных коготков по бокам анального отверстия.</a:t>
            </a:r>
          </a:p>
          <a:p>
            <a:r>
              <a:rPr lang="ru-RU" dirty="0" smtClean="0"/>
              <a:t> </a:t>
            </a:r>
          </a:p>
          <a:p>
            <a:r>
              <a:rPr lang="ru-RU" dirty="0" smtClean="0"/>
              <a:t>Позвоночник змей в связи с исчезновением поясов конечностей нечетко разделяется на отделы. Число позвонков очень велико, от 141 у самых толстых и коротких змей до 435 у самых длинных и тонких. Ребра обладают исключительной подвижностью. Грудина отсутствует, и поэтому ребра могут широко расходиться в стороны, пропуская по пищеварительному тракту крупную добычу. Кроме того, многие змеи способны разводить в стороны ребра, </a:t>
            </a:r>
            <a:r>
              <a:rPr lang="ru-RU" dirty="0" err="1" smtClean="0"/>
              <a:t>уплощая</a:t>
            </a:r>
            <a:r>
              <a:rPr lang="ru-RU" dirty="0" smtClean="0"/>
              <a:t> тело, при обороне. Внутренние органы подверглись значительному изменению в соответствии с удлиненной формой безногого тела. Все они имеют вытянутую форму и расположены асимметрично. Кроме того, некоторые из парных органов утратили одну половину и стали непарными. Например, у наиболее примитивных змей развиты оба легких, но при этом правое всегда больше левого; у большинства змей левое легкое совсем исчезает. Гадюки и некоторые другие змеи, помимо правого легкого, имеют еще и так называемое «трахеальное легкое», образуемое расширенной задней частью трахеи. Само же легкое в своей задней части преобразовано в тонкостенный резервуар для воздуха. Он очень растяжим, и змея может сильно раздуваться при вдохе, а при выдохе может издавать громкое и продолжительное шипение. Пищевод змей очень мускулист, что облегчает проталкивание пищи в желудок, который представляет собой удлиненный мешок, переходящий в сравнительно короткий кишечник. Почки сильно вытянуты в длину, а мочевой пузырь отсутствует. Семенники также удлинены, </a:t>
            </a:r>
            <a:r>
              <a:rPr lang="ru-RU" dirty="0" err="1" smtClean="0"/>
              <a:t>копулятивный</a:t>
            </a:r>
            <a:r>
              <a:rPr lang="ru-RU" dirty="0" smtClean="0"/>
              <a:t> орган самцов представляет собой парные мешки, обычно снабженные </a:t>
            </a:r>
            <a:r>
              <a:rPr lang="ru-RU" dirty="0" err="1" smtClean="0"/>
              <a:t>шипиками</a:t>
            </a:r>
            <a:r>
              <a:rPr lang="ru-RU" dirty="0" smtClean="0"/>
              <a:t>. Эти мешки лежат под кожей позади анального отверстия и выворачиваются наружу при возбуждении. Для нервной системы змей характерен небольшой головной и мощный, длинный спинной мозг. </a:t>
            </a:r>
            <a:endParaRPr lang="ru-RU" dirty="0"/>
          </a:p>
        </p:txBody>
      </p:sp>
    </p:spTree>
  </p:cSld>
  <p:clrMapOvr>
    <a:masterClrMapping/>
  </p:clrMapOvr>
  <p:transition>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 Сухая пленка, покрывающая глаз, придает взгляду змеи кажущуюся неподвижность и холодность, которая так пугает многих людей и создает мифы о гипнотической силе змеиного взгляда. Зрачок глаза у дневных змей круглый, а у сумеречных и ночных часто вытянут в вертикальную щель. Особую форму имеет он у плетевидных змей, более всего напоминая горизонтально расположенную замочную скважину. Такое строение зрачка обеспечивает способность к бинокулярному зрению, при котором до 45° поля обзора охватывается сразу двумя глазами. Обоняние змей хорошо развито и служит им одним из руководящих чувств. Ноздри расположены на боковом или верхнем крае морды. У морских, а также у некоторых песчаных змей ноздри могут закрываться особыми клапанами, что предохраняет от попадания воды при нырянии или песка при ползании в его толще. Органы слуха сильно ослаблены; наружного слухового отверстия нет вовсе, а среднее ухо также упрощено. </a:t>
            </a:r>
            <a:endParaRPr lang="ru-RU" dirty="0"/>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55000" lnSpcReduction="20000"/>
          </a:bodyPr>
          <a:lstStyle/>
          <a:p>
            <a:r>
              <a:rPr lang="ru-RU" dirty="0" smtClean="0"/>
              <a:t>Змеи населяют все материки, за исключением Антарктиды, однако распределены отнюдь не равномерно. Наибольшее обилие змей мы находим в экваториальном и тропических поясах, а далее на север и на юг число и разнообразие их быстро убывают. Особенно богата змеями фауна Южной Америки (</a:t>
            </a:r>
            <a:r>
              <a:rPr lang="ru-RU" dirty="0" err="1" smtClean="0"/>
              <a:t>слепозмейки</a:t>
            </a:r>
            <a:r>
              <a:rPr lang="ru-RU" dirty="0" smtClean="0"/>
              <a:t>, удавы, </a:t>
            </a:r>
            <a:r>
              <a:rPr lang="ru-RU" dirty="0" err="1" smtClean="0"/>
              <a:t>уже-образные</a:t>
            </a:r>
            <a:r>
              <a:rPr lang="ru-RU" dirty="0" smtClean="0"/>
              <a:t>, </a:t>
            </a:r>
            <a:r>
              <a:rPr lang="ru-RU" dirty="0" err="1" smtClean="0"/>
              <a:t>аспидовые</a:t>
            </a:r>
            <a:r>
              <a:rPr lang="ru-RU" dirty="0" smtClean="0"/>
              <a:t>, </a:t>
            </a:r>
            <a:r>
              <a:rPr lang="ru-RU" dirty="0" err="1" smtClean="0"/>
              <a:t>ямкоголовые</a:t>
            </a:r>
            <a:r>
              <a:rPr lang="ru-RU" dirty="0" smtClean="0"/>
              <a:t>), Африки (питоны, </a:t>
            </a:r>
            <a:r>
              <a:rPr lang="ru-RU" dirty="0" err="1" smtClean="0"/>
              <a:t>ужеобразные</a:t>
            </a:r>
            <a:r>
              <a:rPr lang="ru-RU" dirty="0" smtClean="0"/>
              <a:t>, </a:t>
            </a:r>
            <a:r>
              <a:rPr lang="ru-RU" dirty="0" err="1" smtClean="0"/>
              <a:t>аспидовые</a:t>
            </a:r>
            <a:r>
              <a:rPr lang="ru-RU" dirty="0" smtClean="0"/>
              <a:t>, </a:t>
            </a:r>
            <a:r>
              <a:rPr lang="ru-RU" dirty="0" err="1" smtClean="0"/>
              <a:t>гадюковые</a:t>
            </a:r>
            <a:r>
              <a:rPr lang="ru-RU" dirty="0" smtClean="0"/>
              <a:t>), Южной Азии (</a:t>
            </a:r>
            <a:r>
              <a:rPr lang="ru-RU" dirty="0" err="1" smtClean="0"/>
              <a:t>щитохвостые</a:t>
            </a:r>
            <a:r>
              <a:rPr lang="ru-RU" dirty="0" smtClean="0"/>
              <a:t>, питоны, </a:t>
            </a:r>
            <a:r>
              <a:rPr lang="ru-RU" dirty="0" err="1" smtClean="0"/>
              <a:t>ужеобразные</a:t>
            </a:r>
            <a:r>
              <a:rPr lang="ru-RU" dirty="0" smtClean="0"/>
              <a:t>, </a:t>
            </a:r>
            <a:r>
              <a:rPr lang="ru-RU" dirty="0" err="1" smtClean="0"/>
              <a:t>аспидовые</a:t>
            </a:r>
            <a:r>
              <a:rPr lang="ru-RU" dirty="0" smtClean="0"/>
              <a:t>, </a:t>
            </a:r>
            <a:r>
              <a:rPr lang="ru-RU" dirty="0" err="1" smtClean="0"/>
              <a:t>ямкоголовые</a:t>
            </a:r>
            <a:r>
              <a:rPr lang="ru-RU" dirty="0" smtClean="0"/>
              <a:t>). Во внетропические области Северной Америки проникают только </a:t>
            </a:r>
            <a:r>
              <a:rPr lang="ru-RU" dirty="0" err="1" smtClean="0"/>
              <a:t>ужеобразные</a:t>
            </a:r>
            <a:r>
              <a:rPr lang="ru-RU" dirty="0" smtClean="0"/>
              <a:t> и </a:t>
            </a:r>
            <a:r>
              <a:rPr lang="ru-RU" dirty="0" err="1" smtClean="0"/>
              <a:t>ямкоголовые</a:t>
            </a:r>
            <a:r>
              <a:rPr lang="ru-RU" dirty="0" smtClean="0"/>
              <a:t> змеи, а в Евразии — </a:t>
            </a:r>
            <a:r>
              <a:rPr lang="ru-RU" dirty="0" err="1" smtClean="0"/>
              <a:t>ужеобразные</a:t>
            </a:r>
            <a:r>
              <a:rPr lang="ru-RU" dirty="0" smtClean="0"/>
              <a:t> и </a:t>
            </a:r>
            <a:r>
              <a:rPr lang="ru-RU" dirty="0" err="1" smtClean="0"/>
              <a:t>гадюковые</a:t>
            </a:r>
            <a:r>
              <a:rPr lang="ru-RU" dirty="0" smtClean="0"/>
              <a:t>. За северный полярный круг заходит лишь один вид — обыкновенная гадюка, на Кольском и Скандинавском полуостровах. Почти до полярного круга распространен также обыкновенный уж. В южном полушарии змеи проникают на юг до оконечности американского материка. На многих островах, расположенных вдали от материков, змей вовсе нет — таковы Новая Зеландия, многие острова Полинезии, Мадейра, Канарские острова и др. Австралийская область характеризуется отсутствием </a:t>
            </a:r>
            <a:r>
              <a:rPr lang="ru-RU" dirty="0" err="1" smtClean="0"/>
              <a:t>гадюковых</a:t>
            </a:r>
            <a:r>
              <a:rPr lang="ru-RU" dirty="0" smtClean="0"/>
              <a:t> и </a:t>
            </a:r>
            <a:r>
              <a:rPr lang="ru-RU" dirty="0" err="1" smtClean="0"/>
              <a:t>ямкоголовых</a:t>
            </a:r>
            <a:r>
              <a:rPr lang="ru-RU" dirty="0" smtClean="0"/>
              <a:t>, которые не смогли сюда проникнуть. Зато </a:t>
            </a:r>
            <a:r>
              <a:rPr lang="ru-RU" dirty="0" err="1" smtClean="0"/>
              <a:t>аспидовые</a:t>
            </a:r>
            <a:r>
              <a:rPr lang="ru-RU" dirty="0" smtClean="0"/>
              <a:t> достигают здесь особенного разнообразия и ядовитые змеи составляют большую часть всей </a:t>
            </a:r>
            <a:r>
              <a:rPr lang="ru-RU" dirty="0" err="1" smtClean="0"/>
              <a:t>офидиофауны</a:t>
            </a:r>
            <a:r>
              <a:rPr lang="ru-RU" dirty="0" smtClean="0"/>
              <a:t>. Из географических парадоксов можно отметить наличие удавов в Южной Америке, на Мадагаскаре, в Полинезии и на </a:t>
            </a:r>
            <a:r>
              <a:rPr lang="ru-RU" dirty="0" err="1" smtClean="0"/>
              <a:t>Зондских</a:t>
            </a:r>
            <a:r>
              <a:rPr lang="ru-RU" dirty="0" smtClean="0"/>
              <a:t> островах, в то время как питоны населяют Африку, Южную Азию и Австралию. Места обитания змей чрезвычайно разнообразны. Пожалуй, только воздушная среда не покорилась этим животным. Целое семейство — морские змеи — ушло полностью в воды океана, и большинство из них даже потомство приносит вдали от берега. Отдельные представители различных семейств — аспидов, </a:t>
            </a:r>
            <a:r>
              <a:rPr lang="ru-RU" dirty="0" err="1" smtClean="0"/>
              <a:t>ужеобразных</a:t>
            </a:r>
            <a:r>
              <a:rPr lang="ru-RU" dirty="0" smtClean="0"/>
              <a:t>, гадюк — перешли к роющему, подземному образу жизни. Некоторые семейства (</a:t>
            </a:r>
            <a:r>
              <a:rPr lang="ru-RU" dirty="0" err="1" smtClean="0"/>
              <a:t>слепозмейки</a:t>
            </a:r>
            <a:r>
              <a:rPr lang="ru-RU" dirty="0" smtClean="0"/>
              <a:t>, узкоротые и </a:t>
            </a:r>
            <a:r>
              <a:rPr lang="ru-RU" dirty="0" err="1" smtClean="0"/>
              <a:t>щитохвостые</a:t>
            </a:r>
            <a:r>
              <a:rPr lang="ru-RU" dirty="0" smtClean="0"/>
              <a:t>) в полном составе покинули дневную поверхность и ушли в толщу почвы. Среди наземных змей есть обитатели пустынь, степей, лесов и гор вплоть до альпийского пояса, другие виды населяют реки, озера и при этом прекрасно плавают и ныряют.</a:t>
            </a:r>
            <a:endParaRPr lang="ru-RU" dirty="0"/>
          </a:p>
        </p:txBody>
      </p:sp>
    </p:spTree>
  </p:cSld>
  <p:clrMapOvr>
    <a:masterClrMapping/>
  </p:clrMapOvr>
  <p:transition>
    <p:comb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Заголовок 18"/>
          <p:cNvSpPr>
            <a:spLocks noGrp="1"/>
          </p:cNvSpPr>
          <p:nvPr>
            <p:ph type="title"/>
          </p:nvPr>
        </p:nvSpPr>
        <p:spPr/>
        <p:txBody>
          <a:bodyPr/>
          <a:lstStyle/>
          <a:p>
            <a:endParaRPr lang="ru-RU"/>
          </a:p>
        </p:txBody>
      </p:sp>
      <p:pic>
        <p:nvPicPr>
          <p:cNvPr id="18" name="Содержимое 17" descr="ч.jpg"/>
          <p:cNvPicPr>
            <a:picLocks noGrp="1" noChangeAspect="1"/>
          </p:cNvPicPr>
          <p:nvPr>
            <p:ph idx="1"/>
          </p:nvPr>
        </p:nvPicPr>
        <p:blipFill>
          <a:blip r:embed="rId3"/>
          <a:stretch>
            <a:fillRect/>
          </a:stretch>
        </p:blipFill>
        <p:spPr>
          <a:xfrm>
            <a:off x="1645708" y="1935163"/>
            <a:ext cx="5852583" cy="4389437"/>
          </a:xfrm>
        </p:spPr>
      </p:pic>
      <p:sp>
        <p:nvSpPr>
          <p:cNvPr id="14" name="Содержимое 13"/>
          <p:cNvSpPr>
            <a:spLocks noGrp="1"/>
          </p:cNvSpPr>
          <p:nvPr>
            <p:ph type="body" sz="half" idx="4294967295"/>
          </p:nvPr>
        </p:nvSpPr>
        <p:spPr>
          <a:xfrm>
            <a:off x="0" y="2828925"/>
            <a:ext cx="2209800" cy="2179638"/>
          </a:xfrm>
        </p:spPr>
        <p:txBody>
          <a:bodyPr>
            <a:normAutofit/>
          </a:bodyPr>
          <a:lstStyle/>
          <a:p>
            <a:pPr>
              <a:buNone/>
            </a:pPr>
            <a:endParaRPr lang="ru-RU" sz="6400" dirty="0" smtClean="0"/>
          </a:p>
          <a:p>
            <a:endParaRPr lang="ru-RU" dirty="0"/>
          </a:p>
        </p:txBody>
      </p:sp>
    </p:spTree>
  </p:cSld>
  <p:clrMapOvr>
    <a:masterClrMapping/>
  </p:clrMapOvr>
  <p:transition>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r>
              <a:rPr lang="ru-RU" dirty="0" smtClean="0"/>
              <a:t>Отдельные виды удавов, </a:t>
            </a:r>
            <a:r>
              <a:rPr lang="ru-RU" dirty="0" err="1" smtClean="0"/>
              <a:t>ужеобразных</a:t>
            </a:r>
            <a:r>
              <a:rPr lang="ru-RU" dirty="0" smtClean="0"/>
              <a:t>, аспидов и </a:t>
            </a:r>
            <a:r>
              <a:rPr lang="ru-RU" dirty="0" err="1" smtClean="0"/>
              <a:t>ямкоголовых</a:t>
            </a:r>
            <a:r>
              <a:rPr lang="ru-RU" dirty="0" smtClean="0"/>
              <a:t> приспособились к жизни на деревьях и лишь изредка спускаются на землю. Они необычайно ловко лазают по тонким ветвям, а один вид — украшенная древесная змея — может даже перелетать планирующим полетом с одного дерева на другое.</a:t>
            </a:r>
          </a:p>
          <a:p>
            <a:r>
              <a:rPr lang="ru-RU" dirty="0" smtClean="0"/>
              <a:t> </a:t>
            </a:r>
          </a:p>
          <a:p>
            <a:r>
              <a:rPr lang="ru-RU" dirty="0" smtClean="0"/>
              <a:t>Движение змей полно чарующего своеобразия. Вид бесшумно скользящей извивающейся ленты производит на зрителя неизгладимое впечатление и доставляет эстетическое наслаждение. Однако типичное, так называемое «змеевидное» движение отнюдь не является единственным способом, который используют змеи. В разных условиях обитания, на разном субстрате различные змеи выработали целый ряд особых типов движения. </a:t>
            </a:r>
            <a:endParaRPr lang="ru-RU" dirty="0"/>
          </a:p>
        </p:txBody>
      </p:sp>
    </p:spTree>
  </p:cSld>
  <p:clrMapOvr>
    <a:masterClrMapping/>
  </p:clrMapOvr>
  <p:transition>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r>
              <a:rPr lang="ru-RU" dirty="0" smtClean="0"/>
              <a:t>Так, из яда гюрзы и гадюки Рассела получают кровоостанавливающие препараты — </a:t>
            </a:r>
            <a:r>
              <a:rPr lang="ru-RU" dirty="0" err="1" smtClean="0"/>
              <a:t>лебетокс</a:t>
            </a:r>
            <a:r>
              <a:rPr lang="ru-RU" dirty="0" smtClean="0"/>
              <a:t> и </a:t>
            </a:r>
            <a:r>
              <a:rPr lang="ru-RU" dirty="0" err="1" smtClean="0"/>
              <a:t>стипвен</a:t>
            </a:r>
            <a:r>
              <a:rPr lang="ru-RU" dirty="0" smtClean="0"/>
              <a:t>. Из яда кобры выделен основной действующий компонент — </a:t>
            </a:r>
            <a:r>
              <a:rPr lang="ru-RU" dirty="0" err="1" smtClean="0"/>
              <a:t>кобротоксин</a:t>
            </a:r>
            <a:r>
              <a:rPr lang="ru-RU" dirty="0" smtClean="0"/>
              <a:t>, который оказывает обезболивающее и успокаивающее действие при спазмах сосудов сердца, бронхиальной астме, злокачественных опухолях. Кроме того, яды змей находят применение в диагностике заболеваний, в различных лабораторных исследованиях. Поскольку яды стали применяться очень широко, потребность в них резко возросла. Для получения яда во многих странах, мира созданы специальные </a:t>
            </a:r>
            <a:r>
              <a:rPr lang="ru-RU" dirty="0" err="1" smtClean="0"/>
              <a:t>змеепитомники</a:t>
            </a:r>
            <a:r>
              <a:rPr lang="ru-RU" dirty="0" smtClean="0"/>
              <a:t>. В нашей стране такие питомники имеются в Ташкенте, Фрунзе и </a:t>
            </a:r>
            <a:r>
              <a:rPr lang="ru-RU" dirty="0" err="1" smtClean="0"/>
              <a:t>Бадхызе</a:t>
            </a:r>
            <a:r>
              <a:rPr lang="ru-RU" dirty="0" smtClean="0"/>
              <a:t>. Однако эти питомники не удовлетворяют даже наполовину потребности фармацевтической промышленности в змеиных ядах. Поэтому необходимо расширение сети </a:t>
            </a:r>
            <a:r>
              <a:rPr lang="ru-RU" dirty="0" err="1" smtClean="0"/>
              <a:t>змеепитомников</a:t>
            </a:r>
            <a:r>
              <a:rPr lang="ru-RU" dirty="0" smtClean="0"/>
              <a:t> и увеличение </a:t>
            </a:r>
            <a:r>
              <a:rPr lang="ru-RU" dirty="0" err="1" smtClean="0"/>
              <a:t>ядопродуктивности</a:t>
            </a:r>
            <a:r>
              <a:rPr lang="ru-RU" dirty="0" smtClean="0"/>
              <a:t> змей в неволе. Этого можно добиться применением научно обоснованной, рациональной системы взятия яда, кормления и содержания змей. </a:t>
            </a:r>
          </a:p>
          <a:p>
            <a:endParaRPr lang="ru-RU" dirty="0"/>
          </a:p>
        </p:txBody>
      </p:sp>
    </p:spTree>
  </p:cSld>
  <p:clrMapOvr>
    <a:masterClrMapping/>
  </p:clrMapOvr>
  <p:transition>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ч4.jpg"/>
          <p:cNvPicPr>
            <a:picLocks noGrp="1" noChangeAspect="1"/>
          </p:cNvPicPr>
          <p:nvPr>
            <p:ph idx="1"/>
          </p:nvPr>
        </p:nvPicPr>
        <p:blipFill>
          <a:blip r:embed="rId2"/>
          <a:stretch>
            <a:fillRect/>
          </a:stretch>
        </p:blipFill>
        <p:spPr>
          <a:xfrm>
            <a:off x="0" y="1000108"/>
            <a:ext cx="9143999" cy="5857891"/>
          </a:xfr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Подотряд  ящерицы(SAURIA)</a:t>
            </a:r>
            <a:endParaRPr lang="ru-RU" dirty="0"/>
          </a:p>
        </p:txBody>
      </p:sp>
      <p:sp>
        <p:nvSpPr>
          <p:cNvPr id="9" name="Содержимое 8"/>
          <p:cNvSpPr>
            <a:spLocks noGrp="1"/>
          </p:cNvSpPr>
          <p:nvPr>
            <p:ph idx="1"/>
          </p:nvPr>
        </p:nvSpPr>
        <p:spPr/>
        <p:txBody>
          <a:bodyPr>
            <a:normAutofit fontScale="55000" lnSpcReduction="20000"/>
          </a:bodyPr>
          <a:lstStyle/>
          <a:p>
            <a:r>
              <a:rPr lang="ru-RU" sz="2900" dirty="0" smtClean="0"/>
              <a:t>Ящерицы — наиболее многочисленная и широко распространенная группа современных пресмыкающихся. Внешний вид ящериц чрезвычайно разнообразен. Их голова, туловище, ноги и хвост могут быть в той или иной мере видоизменены и значительно отклоняются от обычного типа, хорошо знакомого каждому. У одних видов тело заметно сжато с боков, у других — </a:t>
            </a:r>
            <a:r>
              <a:rPr lang="ru-RU" sz="2900" dirty="0" err="1" smtClean="0"/>
              <a:t>вальковатое</a:t>
            </a:r>
            <a:r>
              <a:rPr lang="ru-RU" sz="2900" dirty="0" smtClean="0"/>
              <a:t> или уплощенное сверху вниз, у третьих — цилиндрически укороченное или же вытянутое в длину, как у змей, от которых некоторые ящерицы внешне почти неотличимы. Большинство видов имеет две пары развитых пятипалых конечностей, однако в ряде случаев сохраняется только передняя или задняя пара ног, причем число пальцев может сокращаться до четырех, трех, двух и одного, или же они отсутствуют вовсе. Для большинства ящериц характерно неполное окостенение передней части черепной коробки, присутствие иногда не полностью замкнутой верхней височной дуги, прочное срастание верхних челюстей с остальными черепными костями и наличие особых столбчатых костей, соединяющих крышу черепа с его основанием. Челюсти ящериц снабжены, как правило, хорошо развитыми одновершинными или многовершинными зубами, которые прикрепляются с внутренней стороны (</a:t>
            </a:r>
            <a:r>
              <a:rPr lang="ru-RU" sz="2900" dirty="0" err="1" smtClean="0"/>
              <a:t>плевродонтные</a:t>
            </a:r>
            <a:r>
              <a:rPr lang="ru-RU" sz="2900" dirty="0" smtClean="0"/>
              <a:t>) или к наружному краю (</a:t>
            </a:r>
            <a:r>
              <a:rPr lang="ru-RU" sz="2900" dirty="0" err="1" smtClean="0"/>
              <a:t>акродонтные</a:t>
            </a:r>
            <a:r>
              <a:rPr lang="ru-RU" sz="2900" dirty="0" smtClean="0"/>
              <a:t> зубы). Часто зубы имеются также на нёбных, крыловидных и некоторых других костях. Нередко они дифференцированы на ложные клыки, резцы и коренные. </a:t>
            </a:r>
            <a:r>
              <a:rPr lang="ru-RU" sz="2900" dirty="0" err="1" smtClean="0"/>
              <a:t>Акродонтные</a:t>
            </a:r>
            <a:r>
              <a:rPr lang="ru-RU" sz="2900" dirty="0" smtClean="0"/>
              <a:t> зубы стираются по мере старения животного и больше не заменяются. У видов, обладающих </a:t>
            </a:r>
            <a:r>
              <a:rPr lang="ru-RU" sz="2900" dirty="0" err="1" smtClean="0"/>
              <a:t>плевродонтными</a:t>
            </a:r>
            <a:r>
              <a:rPr lang="ru-RU" sz="2900" dirty="0" smtClean="0"/>
              <a:t> зубами, сломанный или выпавший зуб заменяется новым, вырастающим под старым или рядом с ним.</a:t>
            </a:r>
          </a:p>
          <a:p>
            <a:endParaRPr lang="ru-RU" dirty="0"/>
          </a:p>
        </p:txBody>
      </p:sp>
    </p:spTree>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935480"/>
            <a:ext cx="8229600" cy="4565354"/>
          </a:xfrm>
        </p:spPr>
        <p:txBody>
          <a:bodyPr>
            <a:normAutofit fontScale="25000" lnSpcReduction="20000"/>
          </a:bodyPr>
          <a:lstStyle/>
          <a:p>
            <a:r>
              <a:rPr lang="ru-RU" sz="7200" dirty="0" smtClean="0"/>
              <a:t>Чрезвычайно разнообразен по строению, форме, а отчасти и по выполняемой им функции язык ящериц. Широкий, мясистый и сравнительно малоподвижный у </a:t>
            </a:r>
            <a:r>
              <a:rPr lang="ru-RU" sz="7200" dirty="0" err="1" smtClean="0"/>
              <a:t>гекконов</a:t>
            </a:r>
            <a:r>
              <a:rPr lang="ru-RU" sz="7200" dirty="0" smtClean="0"/>
              <a:t> и агам, он сильно вытянут, глубоко раздвоен, очень подвижен и способен втягиваться в особое влагалище у варанов. Наблюдающееся у многих видов раздвоение языка в сочетании с высокой его подвижностью связано, помимо осязания, также с функцией открывающегося внутри рта органа Якобсона, о котором уже говорилось выше. Короткий и толстый язык нередко используется при захвате добычи, причем у хамелеонов он далеко выбрасывается для этого изо рта. Кожа ящериц покрыта роговой чешуей, характер и расположение которой сильно варьирует, что имеет решающее значение для систематики. У многих видов расположенные на голове и других частях тела крупные чешуи увеличиваются до размеров щитков, каждый из которых получает специальное название. Нередко на голове и теле имеются бугорки, шипы, рога, гребни или иные роговые выросты, образованные видоизмененной чешуей и достигающие иногда у самцов значительных размеров. Некоторые группы ящериц характеризуются залеганием под чешуей туловища и головы особых костных пластинок — </a:t>
            </a:r>
            <a:r>
              <a:rPr lang="ru-RU" sz="7200" dirty="0" err="1" smtClean="0"/>
              <a:t>остеодермов</a:t>
            </a:r>
            <a:r>
              <a:rPr lang="ru-RU" sz="7200" dirty="0" smtClean="0"/>
              <a:t>, которые, сочленяясь друг с другом, могут образовывать сплошной костный панцирь</a:t>
            </a:r>
            <a:r>
              <a:rPr lang="ru-RU" sz="6000" dirty="0" smtClean="0"/>
              <a:t>.</a:t>
            </a:r>
            <a:endParaRPr lang="ru-RU" sz="5600" dirty="0" smtClean="0"/>
          </a:p>
        </p:txBody>
      </p:sp>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85720" y="1935480"/>
            <a:ext cx="8686800" cy="4922520"/>
          </a:xfrm>
        </p:spPr>
        <p:txBody>
          <a:bodyPr>
            <a:normAutofit fontScale="70000" lnSpcReduction="20000"/>
          </a:bodyPr>
          <a:lstStyle/>
          <a:p>
            <a:r>
              <a:rPr lang="ru-RU" dirty="0" smtClean="0"/>
              <a:t> У всех видов верхний роговой слой чешуи сбрасывается при периодических линьках и заменяется новым. Очень разнообразны форма и размеры хвоста. Как правило, он постепенно утончается к концу и отличается значительной длиной, заметно превышая туловище и голову, вместе взятые. Однако в ряде случаев он укорочен наподобие тупой шишки, утолщен на конце в виде редьки, </a:t>
            </a:r>
            <a:r>
              <a:rPr lang="ru-RU" dirty="0" err="1" smtClean="0"/>
              <a:t>лопатообразно</a:t>
            </a:r>
            <a:r>
              <a:rPr lang="ru-RU" dirty="0" smtClean="0"/>
              <a:t> </a:t>
            </a:r>
            <a:r>
              <a:rPr lang="ru-RU" dirty="0" err="1" smtClean="0"/>
              <a:t>уплощен</a:t>
            </a:r>
            <a:r>
              <a:rPr lang="ru-RU" dirty="0" smtClean="0"/>
              <a:t> или имеет иную необычную форму. Чаще овальный или круглый в поперечном сечении, он нередко сжат в горизонтальной или вертикальной плоскости в виде весла. Наконец, у ряда ящериц хвост цепкий или способен закручиваться наподобие спирали. Многие ящерицы обладают способностью к непроизвольному обламыванию хвоста в результате резкого сокращения мускулов. Разлом происходит по особой неокостеневшей прослойке поперек одного из позвонков, а не между ними, где соединение прочнее. Отброшенный хвост отскакивает в сторону и конвульсивно дергается, сохраняя подвижность иногда до полусуток. Вскоре хвост отрастает заново, но позвонки не восстанавливаются, а заменяются хрящевым стержнем, из-за чего новый отрыв возможен лишь выше предыдущего. Часто надорванный хвост отделяется не полностью, но все же отрастает новый, в результате чего появляются двухвостые и </a:t>
            </a:r>
            <a:r>
              <a:rPr lang="ru-RU" dirty="0" err="1" smtClean="0"/>
              <a:t>многохвостые</a:t>
            </a:r>
            <a:r>
              <a:rPr lang="ru-RU" dirty="0" smtClean="0"/>
              <a:t> особи. </a:t>
            </a:r>
            <a:endParaRPr lang="ru-RU" dirty="0"/>
          </a:p>
        </p:txBody>
      </p:sp>
      <p:sp>
        <p:nvSpPr>
          <p:cNvPr id="4" name="Содержимое 2"/>
          <p:cNvSpPr txBox="1">
            <a:spLocks/>
          </p:cNvSpPr>
          <p:nvPr/>
        </p:nvSpPr>
        <p:spPr>
          <a:xfrm>
            <a:off x="457200" y="1935480"/>
            <a:ext cx="82296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Autofit/>
          </a:bodyPr>
          <a:lstStyle/>
          <a:p>
            <a:r>
              <a:rPr lang="ru-RU" sz="1600" dirty="0" smtClean="0"/>
              <a:t> Интересно, что во многих случаях чешуя восстановленного хвоста отличается от нормальной, причем обладает признаками более древних видов. Сухая кожа ящериц лишена желез, однако у некоторых круглоголовок (</a:t>
            </a:r>
            <a:r>
              <a:rPr lang="ru-RU" sz="1600" dirty="0" err="1" smtClean="0"/>
              <a:t>Phrynocephalus</a:t>
            </a:r>
            <a:r>
              <a:rPr lang="ru-RU" sz="1600" dirty="0" smtClean="0"/>
              <a:t>) на спине обнаружены настоящие кожные железы, функция которых не вполне ясна. У представителей ряда семейств на нижней поверхности бедер рядами располагаются так называемые бедренные поры — особые </a:t>
            </a:r>
            <a:r>
              <a:rPr lang="ru-RU" sz="1600" dirty="0" err="1" smtClean="0"/>
              <a:t>железоподобные</a:t>
            </a:r>
            <a:r>
              <a:rPr lang="ru-RU" sz="1600" dirty="0" smtClean="0"/>
              <a:t> образования, из которых в период размножения у самцов выступают столбики затвердевшего секрета. У других видов подобные образования располагаются впереди анального отверстия или по бокам его, соответственно называясь анальными и паховыми порами.</a:t>
            </a:r>
          </a:p>
          <a:p>
            <a:r>
              <a:rPr lang="ru-RU" sz="1600" dirty="0" smtClean="0"/>
              <a:t> </a:t>
            </a:r>
          </a:p>
          <a:p>
            <a:r>
              <a:rPr lang="ru-RU" sz="1600" dirty="0" smtClean="0"/>
              <a:t>Наиболее мелкие из известных ящериц (некоторые </a:t>
            </a:r>
            <a:r>
              <a:rPr lang="ru-RU" sz="1600" dirty="0" err="1" smtClean="0"/>
              <a:t>гекконы</a:t>
            </a:r>
            <a:r>
              <a:rPr lang="ru-RU" sz="1600" dirty="0" smtClean="0"/>
              <a:t>) достигают в длину всего 3,5—4 см, тогда как самые крупные — вараны вырастают по крайней мере до 3 м, при весе 150 кг. Как правило, самцы бывают крупнее самок, однако в ряде случаев самки, напротив, заметно превосходят по величине самцов. Глаза ящериц в большинстве случаев хорошо развиты и защищены веками, из которых подвижно лишь одно нижнее, тогда как верхнее сильно укорочено и обычно утрачивает свою подвижность. Наряду с этим у многих видов происходит замена подвижных век цельной прозрачной оболочкой, покрывающей глаз наподобие часового стеклышка, как у змей. На примере ряда видов из различных систематических групп легко проследить постепенные стадии перехода от непрозрачных раздельных век к возникновению сначала прозрачного окошка во все еще подвижном нижнем веке и далее до полного срастания нижнего века с верхним и образования в нем уже неподвижного окошка. Такие сросшиеся веки имеются у большинства ночных ящериц — </a:t>
            </a:r>
            <a:r>
              <a:rPr lang="ru-RU" sz="1600" dirty="0" err="1" smtClean="0"/>
              <a:t>гекконов</a:t>
            </a:r>
            <a:r>
              <a:rPr lang="ru-RU" sz="1600" dirty="0" smtClean="0"/>
              <a:t>, ряда безногих и роющих видов, а также у некоторых сцинков и других ящериц, равно с дневным и ночным образом жизни. У многих роющих видов глаза сильно уменьшены в размерах, а "в ряде случаев совершенно зарастают кожей, сквозь которую просвечивают в виде слабо заметных темных пятен. Ночные ящерицы обладают, как правило, значительно увеличенными глазами, имеющими зрачок в виде вертикальной щели с прямыми или </a:t>
            </a:r>
            <a:r>
              <a:rPr lang="ru-RU" sz="1600" dirty="0" err="1" smtClean="0"/>
              <a:t>пиловидно</a:t>
            </a:r>
            <a:r>
              <a:rPr lang="ru-RU" sz="1600" dirty="0" smtClean="0"/>
              <a:t> изрезанными краями. В сетчатой оболочке глаз дневных ящериц имеются специальные элементы цветного зрения — колбочки, благодаря которым они способны различать все цвета солнечного спектра. У большинства ночных видов светочувствительные элементы представлены палочками, и восприятие красок для них недоступно. Как правило, ящерицы обладают хорошим слухом. Барабанная перепонка может быть расположена открыто по сторонам головы, скрыта под чешуей тела или же может совершенно зарастать кожей, так что наружное слуховое отверстие исчезает. Иногда она вместе с барабанной полостью редуцируется, и животное способно воспринимать звук лишь сейсмическим путем, т. е. прижимаясь всем телом к субстрату. Большинство ящериц издает только глухое шипение или фырканье. Более или менее громкие звуки — писк, щелканье, чириканье или кваканье — способны производить разные </a:t>
            </a:r>
            <a:r>
              <a:rPr lang="ru-RU" sz="1600" dirty="0" err="1" smtClean="0"/>
              <a:t>гекконы</a:t>
            </a:r>
            <a:r>
              <a:rPr lang="ru-RU" sz="1600" dirty="0" smtClean="0"/>
              <a:t>, что достигается при помощи языка или трением друг о друга роговых чешуи. Помимо </a:t>
            </a:r>
            <a:r>
              <a:rPr lang="ru-RU" sz="1600" dirty="0" err="1" smtClean="0"/>
              <a:t>гекконов</a:t>
            </a:r>
            <a:r>
              <a:rPr lang="ru-RU" sz="1600" dirty="0" smtClean="0"/>
              <a:t>, довольно громко «визжать» могут также и некоторые песочные ящерицы (</a:t>
            </a:r>
            <a:r>
              <a:rPr lang="ru-RU" sz="1600" dirty="0" err="1" smtClean="0"/>
              <a:t>Psammodromus</a:t>
            </a:r>
            <a:r>
              <a:rPr lang="ru-RU" sz="1600" dirty="0" smtClean="0"/>
              <a:t>). Обоняние развито слабее других органов чувств, однако некоторые ящерицы вполне могут отыскивать добычу по запаху. Ноздри многих, особенно пустынных, видов закрываются специальными клапанами, препятствующими попаданию песка в носовую полость. Некоторые ящерицы обладают хорошо развитым чувством вкуса и охотно пьют, например, сахарный сироп, выбирая его среди безвкусных растворов. Однако вкусовая чувствительность их к горьким веществам незначительна. У многих ящериц есть осязательные волоски, образовавшиеся из ороговевших клеток верхнего слоя кожи и правильно расположенные по краям отдельных чешуи. В разных местах туловища и головы часто располагаются, кроме того, особые осязательные пятна, на которых сосредоточены чувствительные клетки. Многие ящерицы имеют так называемый третий, или теменной, глаз, заметный обычно в виде небольшого светлого пятна в центре одного из покрывающих заднюю часть головы щитков. По своему строению он несколько напоминает обычный глаз и может воспринимать определенные световые раздражения, передавая их по особому нерву в мозг. Действуя на важнейшую эндокринную железу — гипофиз, световые сигналы стимулируют половую активность животных, наступающую лишь при определенной продолжительности светлого времени суток. </a:t>
            </a:r>
            <a:endParaRPr lang="ru-RU" sz="1600" dirty="0"/>
          </a:p>
        </p:txBody>
      </p:sp>
    </p:spTree>
  </p:cSld>
  <p:clrMapOvr>
    <a:masterClrMapping/>
  </p:clrMapOvr>
  <p:transition>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47500" lnSpcReduction="20000"/>
          </a:bodyPr>
          <a:lstStyle/>
          <a:p>
            <a:r>
              <a:rPr lang="ru-RU" sz="2800" dirty="0" smtClean="0"/>
              <a:t>Как правило, самцы бывают крупнее самок, однако в ряде случаев самки, напротив, заметно превосходят по величине самцов. Глаза ящериц в большинстве случаев хорошо развиты и защищены веками, из которых подвижно лишь одно нижнее, тогда как верхнее сильно укорочено и обычно утрачивает свою подвижность. Наряду с этим у многих видов происходит замена подвижных век цельной прозрачной оболочкой, покрывающей глаз наподобие часового стеклышка, как у змей. На примере ряда видов из различных систематических групп легко проследить постепенные стадии перехода от непрозрачных раздельных век к возникновению сначала прозрачного окошка во все еще подвижном нижнем веке и далее до полного срастания нижнего века с верхним и образования в нем уже неподвижного окошка. Такие сросшиеся веки имеются у большинства ночных ящериц — </a:t>
            </a:r>
            <a:r>
              <a:rPr lang="ru-RU" sz="2800" dirty="0" err="1" smtClean="0"/>
              <a:t>гекконов</a:t>
            </a:r>
            <a:r>
              <a:rPr lang="ru-RU" sz="2800" dirty="0" smtClean="0"/>
              <a:t>, ряда безногих и роющих видов, а также у некоторых сцинков и других ящериц, равно с дневным и ночным образом жизни. У многих роющих видов глаза сильно уменьшены в размерах, а "в ряде случаев совершенно зарастают кожей, сквозь которую просвечивают в виде слабо заметных темных пятен. Ночные ящерицы обладают, как правило, значительно увеличенными глазами, имеющими зрачок в виде вертикальной щели с прямыми или </a:t>
            </a:r>
            <a:r>
              <a:rPr lang="ru-RU" sz="2800" dirty="0" err="1" smtClean="0"/>
              <a:t>пиловидно</a:t>
            </a:r>
            <a:r>
              <a:rPr lang="ru-RU" sz="2800" dirty="0" smtClean="0"/>
              <a:t> изрезанными краями. В сетчатой оболочке глаз дневных ящериц имеются специальные элементы цветного зрения — колбочки, благодаря которым они способны различать все цвета солнечного спектра. У большинства ночных видов светочувствительные элементы представлены палочками, и восприятие красок для них недоступно. Как правило, ящерицы обладают хорошим слухом. Барабанная перепонка может быть расположена открыто по сторонам головы, скрыта под чешуей тела или же может совершенно зарастать кожей, так что наружное слуховое отверстие исчезает. Иногда она вместе с барабанной полостью редуцируется, и животное способно воспринимать звук лишь сейсмическим путем, т. е. прижимаясь всем телом к субстрату. Большинство ящериц издает только глухое шипение или фырканье. Более или менее громкие звуки — писк, щелканье, чириканье или кваканье — способны производить разные </a:t>
            </a:r>
            <a:r>
              <a:rPr lang="ru-RU" sz="2800" dirty="0" err="1" smtClean="0"/>
              <a:t>гекконы</a:t>
            </a:r>
            <a:r>
              <a:rPr lang="ru-RU" sz="2800" dirty="0" smtClean="0"/>
              <a:t>, что достигается при помощи языка или трением друг о друга роговых чешуи.</a:t>
            </a:r>
            <a:endParaRPr lang="ru-RU" dirty="0"/>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Autofit/>
          </a:bodyPr>
          <a:lstStyle/>
          <a:p>
            <a:r>
              <a:rPr lang="ru-RU" sz="1200" dirty="0" smtClean="0"/>
              <a:t> На примере ряда видов из различных систематических групп легко проследить постепенные стадии перехода от непрозрачных раздельных век к возникновению сначала прозрачного окошка во все еще подвижном нижнем веке и далее до полного срастания нижнего века с верхним и образования в нем уже неподвижного окошка. Такие сросшиеся веки имеются у большинства ночных ящериц — </a:t>
            </a:r>
            <a:r>
              <a:rPr lang="ru-RU" sz="1200" dirty="0" err="1" smtClean="0"/>
              <a:t>гекконов</a:t>
            </a:r>
            <a:r>
              <a:rPr lang="ru-RU" sz="1200" dirty="0" smtClean="0"/>
              <a:t>, ряда безногих и роющих видов, а также у некоторых сцинков и других ящериц, равно с дневным и ночным образом жизни. У многих роющих видов глаза сильно уменьшены в размерах, а "в ряде случаев совершенно зарастают кожей, сквозь которую просвечивают в виде слабо заметных темных пятен. Ночные ящерицы обладают, как правило, значительно увеличенными глазами, имеющими зрачок в виде вертикальной щели с прямыми или </a:t>
            </a:r>
            <a:r>
              <a:rPr lang="ru-RU" sz="1200" dirty="0" err="1" smtClean="0"/>
              <a:t>пиловидно</a:t>
            </a:r>
            <a:r>
              <a:rPr lang="ru-RU" sz="1200" dirty="0" smtClean="0"/>
              <a:t> изрезанными краями. В сетчатой оболочке глаз дневных ящериц имеются специальные элементы цветного зрения — колбочки, благодаря которым они способны различать все цвета солнечного спектра. У большинства ночных видов светочувствительные элементы представлены палочками, и восприятие красок для них недоступно. Как правило, ящерицы обладают хорошим слухом. Барабанная перепонка может быть расположена открыто по сторонам головы, скрыта под чешуей тела или же может совершенно зарастать кожей, так что наружное слуховое отверстие исчезает. Иногда она вместе с барабанной полостью редуцируется, и животное способно воспринимать звук лишь сейсмическим путем, т. е. прижимаясь всем телом к субстрату. Большинство ящериц издает только глухое шипение или фырканье. Более или менее громкие звуки — писк, щелканье, чириканье или кваканье — способны производить разные </a:t>
            </a:r>
            <a:r>
              <a:rPr lang="ru-RU" sz="1200" dirty="0" err="1" smtClean="0"/>
              <a:t>гекконы</a:t>
            </a:r>
            <a:r>
              <a:rPr lang="ru-RU" sz="1200" dirty="0" smtClean="0"/>
              <a:t>, что достигается при помощи языка или трением друг о друга роговых чешуи. Помимо </a:t>
            </a:r>
            <a:r>
              <a:rPr lang="ru-RU" sz="1200" dirty="0" err="1" smtClean="0"/>
              <a:t>гекконов</a:t>
            </a:r>
            <a:r>
              <a:rPr lang="ru-RU" sz="1200" dirty="0" smtClean="0"/>
              <a:t>, довольно громко «визжать» могут также и некоторые песочные ящерицы (</a:t>
            </a:r>
            <a:r>
              <a:rPr lang="ru-RU" sz="1200" dirty="0" err="1" smtClean="0"/>
              <a:t>Psammodromus</a:t>
            </a:r>
            <a:r>
              <a:rPr lang="ru-RU" sz="1200" dirty="0" smtClean="0"/>
              <a:t>). Обоняние развито слабее других органов чувств, однако некоторые ящерицы вполне могут отыскивать добычу по запаху. Ноздри многих, особенно пустынных, видов закрываются специальными клапанами, препятствующими попаданию песка в носовую полость. Некоторые ящерицы обладают хорошо развитым чувством вкуса и охотно пьют, например, сахарный сироп, выбирая его среди безвкусных растворов. Однако вкусовая чувствительность их к горьким веществам незначительна. У многих ящериц есть осязательные волоски, образовавшиеся из ороговевших клеток верхнего слоя кожи и правильно расположенные по краям отдельных чешуи.</a:t>
            </a:r>
            <a:endParaRPr lang="ru-RU" sz="1200" dirty="0"/>
          </a:p>
        </p:txBody>
      </p:sp>
    </p:spTree>
  </p:cSld>
  <p:clrMapOvr>
    <a:masterClrMapping/>
  </p:clrMapOvr>
  <p:transition>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r>
              <a:rPr lang="ru-RU" dirty="0" smtClean="0"/>
              <a:t>Многие ящерицы одинаково охотно едят как растительную, так и животную пищу. Некоторым видам присущ каннибализм: взрослые преследуют и поедают молодых особей того же вида. Пищевая специализация у ящериц наблюдается сравнительно редко. Так, морские игуаны питаются преимущественно одним видом водорослей, другие ящерицы поедают почти исключительно муравьев или термитов, часто также лишь одного вида. Южноамериканская </a:t>
            </a:r>
            <a:r>
              <a:rPr lang="ru-RU" dirty="0" err="1" smtClean="0"/>
              <a:t>каймановая</a:t>
            </a:r>
            <a:r>
              <a:rPr lang="ru-RU" dirty="0" smtClean="0"/>
              <a:t> ящерица (</a:t>
            </a:r>
            <a:r>
              <a:rPr lang="ru-RU" dirty="0" err="1" smtClean="0"/>
              <a:t>Dracaena</a:t>
            </a:r>
            <a:r>
              <a:rPr lang="ru-RU" dirty="0" smtClean="0"/>
              <a:t> </a:t>
            </a:r>
            <a:r>
              <a:rPr lang="ru-RU" dirty="0" err="1" smtClean="0"/>
              <a:t>guianensis</a:t>
            </a:r>
            <a:r>
              <a:rPr lang="ru-RU" dirty="0" smtClean="0"/>
              <a:t>) питается голыми слизнями и моллюсками, раковины которых легко раздавливает специализированными зубами.</a:t>
            </a:r>
            <a:endParaRPr lang="ru-RU" dirty="0"/>
          </a:p>
        </p:txBody>
      </p:sp>
    </p:spTree>
  </p:cSld>
  <p:clrMapOvr>
    <a:masterClrMapping/>
  </p:clrMapOvr>
  <p:transition>
    <p:plus/>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121</TotalTime>
  <Words>3205</Words>
  <Application>Microsoft Office PowerPoint</Application>
  <PresentationFormat>Экран (4:3)</PresentationFormat>
  <Paragraphs>39</Paragraphs>
  <Slides>22</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Поток</vt:lpstr>
      <vt:lpstr>Класс пресмыкающиеся.</vt:lpstr>
      <vt:lpstr>Слайд 2</vt:lpstr>
      <vt:lpstr>Подотряд  ящерицы(SAURIA)</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 </vt:lpstr>
      <vt:lpstr>Слайд 15</vt:lpstr>
      <vt:lpstr>Слайд 16</vt:lpstr>
      <vt:lpstr>Слайд 17</vt:lpstr>
      <vt:lpstr>Слайд 18</vt:lpstr>
      <vt:lpstr>Слайд 19</vt:lpstr>
      <vt:lpstr>Слайд 20</vt:lpstr>
      <vt:lpstr>Слайд 21</vt:lpstr>
      <vt:lpstr>Слайд 22</vt:lpstr>
    </vt:vector>
  </TitlesOfParts>
  <Company>WolfishLair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Эльмира</dc:creator>
  <cp:lastModifiedBy>Эльмира</cp:lastModifiedBy>
  <cp:revision>13</cp:revision>
  <dcterms:created xsi:type="dcterms:W3CDTF">2011-01-19T13:30:25Z</dcterms:created>
  <dcterms:modified xsi:type="dcterms:W3CDTF">2011-01-19T18:24:00Z</dcterms:modified>
</cp:coreProperties>
</file>